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4" r:id="rId2"/>
  </p:sldMasterIdLst>
  <p:notesMasterIdLst>
    <p:notesMasterId r:id="rId31"/>
  </p:notesMasterIdLst>
  <p:handoutMasterIdLst>
    <p:handoutMasterId r:id="rId32"/>
  </p:handoutMasterIdLst>
  <p:sldIdLst>
    <p:sldId id="511" r:id="rId3"/>
    <p:sldId id="510" r:id="rId4"/>
    <p:sldId id="529" r:id="rId5"/>
    <p:sldId id="530" r:id="rId6"/>
    <p:sldId id="498" r:id="rId7"/>
    <p:sldId id="512" r:id="rId8"/>
    <p:sldId id="499" r:id="rId9"/>
    <p:sldId id="535" r:id="rId10"/>
    <p:sldId id="531" r:id="rId11"/>
    <p:sldId id="514" r:id="rId12"/>
    <p:sldId id="515" r:id="rId13"/>
    <p:sldId id="516" r:id="rId14"/>
    <p:sldId id="517" r:id="rId15"/>
    <p:sldId id="518" r:id="rId16"/>
    <p:sldId id="519" r:id="rId17"/>
    <p:sldId id="523" r:id="rId18"/>
    <p:sldId id="533" r:id="rId19"/>
    <p:sldId id="520" r:id="rId20"/>
    <p:sldId id="521" r:id="rId21"/>
    <p:sldId id="522" r:id="rId22"/>
    <p:sldId id="532" r:id="rId23"/>
    <p:sldId id="534" r:id="rId24"/>
    <p:sldId id="525" r:id="rId25"/>
    <p:sldId id="526" r:id="rId26"/>
    <p:sldId id="524" r:id="rId27"/>
    <p:sldId id="527" r:id="rId28"/>
    <p:sldId id="528" r:id="rId29"/>
    <p:sldId id="536" r:id="rId30"/>
  </p:sldIdLst>
  <p:sldSz cx="9144000" cy="6858000" type="screen4x3"/>
  <p:notesSz cx="6743700" cy="9893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00539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5" autoAdjust="0"/>
    <p:restoredTop sz="92519" autoAdjust="0"/>
  </p:normalViewPr>
  <p:slideViewPr>
    <p:cSldViewPr>
      <p:cViewPr>
        <p:scale>
          <a:sx n="100" d="100"/>
          <a:sy n="100" d="100"/>
        </p:scale>
        <p:origin x="174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7" tIns="45469" rIns="90937" bIns="45469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fld id="{9616519A-7D29-064C-953E-091BEEA1EBAD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  <a:defRPr sz="1200"/>
            </a:lvl1pPr>
          </a:lstStyle>
          <a:p>
            <a:fld id="{F16422CD-BFD1-9B48-9733-32E5C6388890}" type="datetimeFigureOut">
              <a:rPr lang="fr-FR" altLang="fr-FR"/>
              <a:pPr/>
              <a:t>27/10/2021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1363"/>
            <a:ext cx="4946650" cy="3709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688" y="4699000"/>
            <a:ext cx="5394325" cy="445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  <a:defRPr sz="1200"/>
            </a:lvl1pPr>
          </a:lstStyle>
          <a:p>
            <a:fld id="{CF3D940C-8018-3344-8589-BC0DFE071EEE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7" name="Espace réservé des commentaires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09632" y="4861252"/>
            <a:ext cx="5680036" cy="4519337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Liberation Sans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7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3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3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4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5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9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50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17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0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22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12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0AADA-E603-4119-977E-52BE987C3F5E}" type="slidenum">
              <a:rPr lang="fr-FR"/>
              <a:pPr/>
              <a:t>28</a:t>
            </a:fld>
            <a:endParaRPr lang="fr-F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4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FEABC-7471-2D49-871E-21316A73CEE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39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BEE2E-AFC5-AC43-8540-652158130E9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73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7DC3D-5566-5748-AD14-8F55A99A563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142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Titelmasterformat durch Klicken bearbeiten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CB18B-FAD8-EA42-8F39-7E4370780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79AFA-AAA8-9C4C-B0C0-F487038D0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3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94261-4AE3-F84A-9121-F9D82BB51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9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9B291-2C19-604A-BF4B-A36D7FC9E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9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6658-EA12-5240-87BD-65A8E8153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1478A-7CFF-8741-A33B-BB463B2DB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BF3E9-C42A-C049-B4DE-4D5442E92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8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C0BE3-DA59-F94A-A9D1-BBA2EC55E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7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561FD-1981-4F48-9C72-6D1B5C5B254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904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E666C-FE9A-B14D-81BC-DEAABE34F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7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8CF07-0C66-8247-854F-782C09DCE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1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84283-DB7B-5A42-9B18-34387B7E3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4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5C002-0435-6F40-BDDF-0BD1CE6E5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8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B3FA6-C8D7-3A42-A76D-8E4903D585C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670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E5122-FD88-7E4A-BB5E-F8F92011155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0520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2905E-78E7-404D-ABD9-273127614A1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0692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8EE2E-7330-3544-87BC-B57178533228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49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ED405-8760-C440-930A-31D6B2F9369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4827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DC50E-5044-914D-95F9-B2CB4953C5E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1355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024CF-581C-0748-8C6A-F6A3D521E94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425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Textmasterformate durch Klicken bearbeiten</a:t>
            </a:r>
          </a:p>
          <a:p>
            <a:pPr lvl="1"/>
            <a:r>
              <a:rPr lang="en-US" altLang="fr-FR"/>
              <a:t>Zweite Ebene</a:t>
            </a:r>
          </a:p>
          <a:p>
            <a:pPr lvl="2"/>
            <a:r>
              <a:rPr lang="en-US" altLang="fr-FR"/>
              <a:t>Dritte Ebene</a:t>
            </a:r>
          </a:p>
          <a:p>
            <a:pPr lvl="3"/>
            <a:r>
              <a:rPr lang="en-US" altLang="fr-FR"/>
              <a:t>Vierte Ebene</a:t>
            </a:r>
          </a:p>
          <a:p>
            <a:pPr lvl="4"/>
            <a:r>
              <a:rPr lang="en-US" altLang="fr-FR"/>
              <a:t>Fünfte Ebene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fr-FR" alt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fr-FR" alt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BBF51B-2DE2-C64A-8875-E21DDAAF437E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60" r:id="rId1"/>
    <p:sldLayoutId id="2147485561" r:id="rId2"/>
    <p:sldLayoutId id="2147485562" r:id="rId3"/>
    <p:sldLayoutId id="2147485563" r:id="rId4"/>
    <p:sldLayoutId id="2147485564" r:id="rId5"/>
    <p:sldLayoutId id="2147485565" r:id="rId6"/>
    <p:sldLayoutId id="2147485566" r:id="rId7"/>
    <p:sldLayoutId id="2147485567" r:id="rId8"/>
    <p:sldLayoutId id="2147485568" r:id="rId9"/>
    <p:sldLayoutId id="2147485569" r:id="rId10"/>
    <p:sldLayoutId id="21474855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Titelmasterformat durch 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charset="0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charset="0"/>
              </a:defRPr>
            </a:lvl1pPr>
          </a:lstStyle>
          <a:p>
            <a:endParaRPr lang="en-US" alt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charset="0"/>
              </a:defRPr>
            </a:lvl1pPr>
          </a:lstStyle>
          <a:p>
            <a:fld id="{D4CE8185-B82C-0742-A213-3E551413C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71" r:id="rId2"/>
    <p:sldLayoutId id="2147485572" r:id="rId3"/>
    <p:sldLayoutId id="2147485573" r:id="rId4"/>
    <p:sldLayoutId id="2147485574" r:id="rId5"/>
    <p:sldLayoutId id="2147485575" r:id="rId6"/>
    <p:sldLayoutId id="2147485576" r:id="rId7"/>
    <p:sldLayoutId id="2147485577" r:id="rId8"/>
    <p:sldLayoutId id="2147485578" r:id="rId9"/>
    <p:sldLayoutId id="2147485579" r:id="rId10"/>
    <p:sldLayoutId id="2147485580" r:id="rId11"/>
    <p:sldLayoutId id="21474855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5" Type="http://schemas.openxmlformats.org/officeDocument/2006/relationships/image" Target="../media/image25.emf"/><Relationship Id="rId6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emf"/><Relationship Id="rId5" Type="http://schemas.openxmlformats.org/officeDocument/2006/relationships/image" Target="../media/image26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emf"/><Relationship Id="rId5" Type="http://schemas.openxmlformats.org/officeDocument/2006/relationships/image" Target="../media/image31.jpg"/><Relationship Id="rId6" Type="http://schemas.openxmlformats.org/officeDocument/2006/relationships/image" Target="../media/image32.gi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jp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1.png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emf"/><Relationship Id="rId5" Type="http://schemas.openxmlformats.org/officeDocument/2006/relationships/image" Target="../media/image47.emf"/><Relationship Id="rId6" Type="http://schemas.openxmlformats.org/officeDocument/2006/relationships/image" Target="../media/image46.jpeg"/><Relationship Id="rId7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tif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4" Type="http://schemas.openxmlformats.org/officeDocument/2006/relationships/image" Target="../media/image57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4" Type="http://schemas.openxmlformats.org/officeDocument/2006/relationships/image" Target="../media/image1.png"/><Relationship Id="rId5" Type="http://schemas.openxmlformats.org/officeDocument/2006/relationships/image" Target="../media/image48.emf"/><Relationship Id="rId6" Type="http://schemas.openxmlformats.org/officeDocument/2006/relationships/image" Target="../media/image61.emf"/><Relationship Id="rId7" Type="http://schemas.openxmlformats.org/officeDocument/2006/relationships/image" Target="../media/image56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jpg"/><Relationship Id="rId7" Type="http://schemas.openxmlformats.org/officeDocument/2006/relationships/image" Target="../media/image67.jpg"/><Relationship Id="rId8" Type="http://schemas.openxmlformats.org/officeDocument/2006/relationships/image" Target="../media/image68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gif"/><Relationship Id="rId5" Type="http://schemas.openxmlformats.org/officeDocument/2006/relationships/image" Target="../media/image14.emf"/><Relationship Id="rId6" Type="http://schemas.openxmlformats.org/officeDocument/2006/relationships/image" Target="../media/image8.emf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06140"/>
            <a:ext cx="1152128" cy="11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1193" y="2266500"/>
            <a:ext cx="7540549" cy="151678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Topologie et physique quantique </a:t>
            </a:r>
            <a:r>
              <a:rPr lang="fr-FR" sz="3200" b="1" dirty="0" err="1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mésoscopique</a:t>
            </a:r>
            <a:endParaRPr lang="fr-FR" sz="32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4005064"/>
            <a:ext cx="7976422" cy="1831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Christophe Mora,</a:t>
            </a:r>
            <a:r>
              <a:rPr kumimoji="0" lang="de-DE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de-DE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Laboratoir</a:t>
            </a:r>
            <a:r>
              <a:rPr lang="de-DE" sz="2800" b="1" kern="0" dirty="0" err="1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e</a:t>
            </a:r>
            <a:r>
              <a:rPr lang="de-DE" sz="2800" b="1" kern="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de-DE" sz="2800" b="1" kern="0" dirty="0" err="1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Matériaux</a:t>
            </a:r>
            <a:r>
              <a:rPr lang="de-DE" sz="2800" b="1" kern="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et </a:t>
            </a:r>
            <a:r>
              <a:rPr lang="de-DE" sz="2800" b="1" kern="0" dirty="0" err="1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Phénomènes</a:t>
            </a:r>
            <a:r>
              <a:rPr lang="de-DE" sz="2800" b="1" kern="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de-DE" sz="2800" b="1" kern="0" dirty="0" err="1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Quantiques</a:t>
            </a:r>
            <a:endParaRPr kumimoji="0" lang="de-DE" sz="2800" b="1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de-DE" sz="2800" b="1" kern="0" dirty="0" err="1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Université</a:t>
            </a:r>
            <a:r>
              <a:rPr lang="de-DE" sz="2800" b="1" kern="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de Paris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lang="de-DE" sz="2800" kern="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charset="0"/>
                <a:ea typeface="Garamond" charset="0"/>
                <a:cs typeface="Garamond" charset="0"/>
              </a:rPr>
              <a:t> 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279703"/>
            <a:ext cx="851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Les signatures des états </a:t>
            </a:r>
            <a:r>
              <a:rPr lang="fr-FR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mésoscopiques</a:t>
            </a:r>
            <a:r>
              <a:rPr lang="fr-FR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 de la matière, Paris Curie 2021</a:t>
            </a:r>
            <a:endParaRPr lang="fr-FR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6140"/>
            <a:ext cx="3103488" cy="11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18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210425" cy="630237"/>
          </a:xfrm>
        </p:spPr>
        <p:txBody>
          <a:bodyPr/>
          <a:lstStyle/>
          <a:p>
            <a:pPr eaLnBrk="1" hangingPunct="1"/>
            <a:r>
              <a:rPr lang="de-DE" altLang="fr-FR" sz="3200" b="1" dirty="0" err="1" smtClean="0"/>
              <a:t>Dualité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onde-corpuscule</a:t>
            </a:r>
            <a:endParaRPr lang="de-DE" altLang="fr-FR" sz="32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1177187"/>
            <a:ext cx="6048672" cy="11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Louis de Broglie (Nobel 1929)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9791" y="3648243"/>
            <a:ext cx="60486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La lumière est </a:t>
            </a:r>
            <a:r>
              <a:rPr lang="fr-FR" altLang="fr-FR" b="1" dirty="0" smtClean="0">
                <a:latin typeface="Garamond" charset="0"/>
                <a:ea typeface="Garamond" charset="0"/>
                <a:cs typeface="Garamond" charset="0"/>
              </a:rPr>
              <a:t>à la fois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une onde électromagnétique et une addition de photons 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Les particules présentent aussi cette dualité</a:t>
            </a: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Décrites par une fonction d’onde  (Schrödinger)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75" y="404664"/>
            <a:ext cx="2195225" cy="3056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4372"/>
            <a:ext cx="1963265" cy="2859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775" y="2044204"/>
            <a:ext cx="1181100" cy="1041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85835" y="1700065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charset="0"/>
                <a:ea typeface="Times New Roman" charset="0"/>
                <a:cs typeface="Times New Roman" charset="0"/>
              </a:rPr>
              <a:t>Constante de Planck</a:t>
            </a:r>
            <a:endParaRPr lang="fr-F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 bwMode="auto">
          <a:xfrm flipH="1">
            <a:off x="4322382" y="1900120"/>
            <a:ext cx="263453" cy="2153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4676646" y="2818645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>
                <a:latin typeface="Times New Roman" charset="0"/>
                <a:ea typeface="Times New Roman" charset="0"/>
                <a:cs typeface="Times New Roman" charset="0"/>
              </a:rPr>
              <a:t>Impulsion</a:t>
            </a:r>
            <a:endParaRPr lang="fr-F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 flipV="1">
            <a:off x="4301774" y="2892190"/>
            <a:ext cx="366591" cy="133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518175" y="1748553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smtClean="0">
                <a:latin typeface="Times New Roman" charset="0"/>
                <a:ea typeface="Times New Roman" charset="0"/>
                <a:cs typeface="Times New Roman" charset="0"/>
              </a:rPr>
              <a:t>Longueur d’onde</a:t>
            </a:r>
            <a:endParaRPr lang="fr-F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>
            <a:off x="2463221" y="2044204"/>
            <a:ext cx="562554" cy="2515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8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210425" cy="63023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Phase </a:t>
            </a:r>
            <a:r>
              <a:rPr lang="de-DE" altLang="fr-FR" sz="3200" b="1" dirty="0" err="1" smtClean="0"/>
              <a:t>d‘une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onde</a:t>
            </a:r>
            <a:endParaRPr lang="de-DE" altLang="fr-FR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752528" cy="223819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95536" y="1052736"/>
            <a:ext cx="3635523" cy="16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>
                <a:latin typeface="Garamond" charset="0"/>
                <a:ea typeface="Garamond" charset="0"/>
                <a:cs typeface="Garamond" charset="0"/>
              </a:rPr>
              <a:t>D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éphasage entre deux ondes sinusoïdales </a:t>
            </a: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est caractérisé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par un angle 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536" y="3044577"/>
            <a:ext cx="6696744" cy="11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Phases géométriques ou phases de Berry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536" y="6165304"/>
            <a:ext cx="2580729" cy="85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Sir Michael Berry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91148"/>
            <a:ext cx="1609951" cy="2389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865326"/>
            <a:ext cx="2730500" cy="43180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725567" y="4449900"/>
            <a:ext cx="6532013" cy="173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2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Phase géométrique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dépend du chemin suivi</a:t>
            </a:r>
          </a:p>
          <a:p>
            <a:pPr marL="0" indent="0" eaLnBrk="1" hangingPunct="1">
              <a:lnSpc>
                <a:spcPts val="3200"/>
              </a:lnSpc>
              <a:buClr>
                <a:srgbClr val="808080"/>
              </a:buClr>
              <a:buNone/>
            </a:pPr>
            <a:r>
              <a:rPr lang="fr-FR" altLang="fr-FR" dirty="0" err="1" smtClean="0">
                <a:latin typeface="Garamond" charset="0"/>
                <a:ea typeface="Garamond" charset="0"/>
                <a:cs typeface="Garamond" charset="0"/>
              </a:rPr>
              <a:t>Pancharatnam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(1956)</a:t>
            </a:r>
          </a:p>
          <a:p>
            <a:pPr marL="0" indent="0" eaLnBrk="1" hangingPunct="1">
              <a:lnSpc>
                <a:spcPts val="32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Berry (1984) en mécanique quantique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326" y="3212860"/>
            <a:ext cx="1738277" cy="1256447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80572" y="2770949"/>
            <a:ext cx="2448272" cy="4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200"/>
              </a:lnSpc>
              <a:buClr>
                <a:srgbClr val="808080"/>
              </a:buClr>
              <a:buNone/>
            </a:pPr>
            <a:r>
              <a:rPr lang="fr-FR" altLang="fr-FR" sz="18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Espace des paramètres</a:t>
            </a:r>
            <a:endParaRPr lang="fr-FR" altLang="fr-FR" sz="1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48" y="3645024"/>
            <a:ext cx="6420040" cy="2160240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210425" cy="63023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Phase </a:t>
            </a:r>
            <a:r>
              <a:rPr lang="de-DE" altLang="fr-FR" sz="3200" b="1" dirty="0" err="1" smtClean="0"/>
              <a:t>géométrique</a:t>
            </a:r>
            <a:endParaRPr lang="de-DE" altLang="fr-FR" sz="3200" b="1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55576" y="1268760"/>
            <a:ext cx="61225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6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Phase géométrique </a:t>
            </a:r>
            <a:r>
              <a:rPr lang="fr-FR" altLang="fr-FR" sz="2800" dirty="0" smtClean="0">
                <a:latin typeface="Garamond" charset="0"/>
                <a:ea typeface="Garamond" charset="0"/>
                <a:cs typeface="Garamond" charset="0"/>
              </a:rPr>
              <a:t>nécessite</a:t>
            </a:r>
          </a:p>
          <a:p>
            <a:pPr marL="0" indent="0" eaLnBrk="1" hangingPunct="1">
              <a:lnSpc>
                <a:spcPts val="36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latin typeface="Garamond" charset="0"/>
                <a:ea typeface="Garamond" charset="0"/>
                <a:cs typeface="Garamond" charset="0"/>
              </a:rPr>
              <a:t>1) un chemin fermé</a:t>
            </a:r>
          </a:p>
          <a:p>
            <a:pPr marL="0" indent="0" eaLnBrk="1" hangingPunct="1">
              <a:lnSpc>
                <a:spcPts val="36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latin typeface="Garamond" charset="0"/>
                <a:ea typeface="Garamond" charset="0"/>
                <a:cs typeface="Garamond" charset="0"/>
              </a:rPr>
              <a:t>2) un espace </a:t>
            </a:r>
            <a:r>
              <a:rPr lang="fr-FR" altLang="fr-FR" sz="28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non-euclidien</a:t>
            </a:r>
            <a:r>
              <a:rPr lang="fr-FR" altLang="fr-FR" sz="2800" dirty="0" smtClean="0">
                <a:latin typeface="Garamond" charset="0"/>
                <a:ea typeface="Garamond" charset="0"/>
                <a:cs typeface="Garamond" charset="0"/>
              </a:rPr>
              <a:t>, c’est-à-dire un espace avec une </a:t>
            </a:r>
            <a:r>
              <a:rPr lang="fr-FR" altLang="fr-FR" sz="28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courbure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	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3096369"/>
            <a:ext cx="1384300" cy="368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209" y="933326"/>
            <a:ext cx="1738277" cy="12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7" y="3140968"/>
            <a:ext cx="3624603" cy="2718452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210425" cy="630237"/>
          </a:xfrm>
        </p:spPr>
        <p:txBody>
          <a:bodyPr/>
          <a:lstStyle/>
          <a:p>
            <a:pPr eaLnBrk="1" hangingPunct="1"/>
            <a:r>
              <a:rPr lang="de-DE" altLang="fr-FR" sz="3200" b="1" dirty="0"/>
              <a:t>P</a:t>
            </a:r>
            <a:r>
              <a:rPr lang="de-DE" altLang="fr-FR" sz="3200" b="1" dirty="0" smtClean="0"/>
              <a:t>endule de Foucault</a:t>
            </a:r>
            <a:endParaRPr lang="de-DE" altLang="fr-FR" sz="3200" b="1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8966" y="1021391"/>
            <a:ext cx="4713113" cy="22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Le plan d’oscillation d’un pendule tourne lentement au cours du temps (tour complet en 32h à Paris)</a:t>
            </a: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627598"/>
            <a:ext cx="3453118" cy="4273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4944"/>
            <a:ext cx="3617185" cy="20346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7443"/>
            <a:ext cx="5256584" cy="2143794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6612" y="5540207"/>
            <a:ext cx="6654377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Angle de rotation est une </a:t>
            </a:r>
            <a:r>
              <a:rPr lang="fr-FR" altLang="fr-FR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phase géométrique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7033" y="2486339"/>
            <a:ext cx="1983359" cy="5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Latitude</a:t>
            </a: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584" y="2570922"/>
            <a:ext cx="206088" cy="2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907742" cy="2907742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/>
              <a:t>P</a:t>
            </a:r>
            <a:r>
              <a:rPr lang="de-DE" altLang="fr-FR" sz="3200" b="1" dirty="0" smtClean="0"/>
              <a:t>endule de Foucault et </a:t>
            </a:r>
            <a:r>
              <a:rPr lang="de-DE" altLang="fr-FR" sz="3200" b="1" dirty="0" err="1" smtClean="0"/>
              <a:t>phase</a:t>
            </a:r>
            <a:r>
              <a:rPr lang="de-DE" altLang="fr-FR" sz="3200" b="1" dirty="0" smtClean="0"/>
              <a:t> de Berry</a:t>
            </a:r>
            <a:endParaRPr lang="de-DE" altLang="fr-FR" sz="32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7544" y="1124744"/>
            <a:ext cx="6654377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Angle de rotation est une </a:t>
            </a:r>
            <a:r>
              <a:rPr lang="fr-FR" altLang="fr-FR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phase géométrique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4582856"/>
            <a:ext cx="5348519" cy="1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La phase est donnée par l’</a:t>
            </a:r>
            <a:r>
              <a:rPr lang="fr-FR" altLang="fr-FR" b="1" smtClean="0">
                <a:latin typeface="Garamond" charset="0"/>
                <a:ea typeface="Garamond" charset="0"/>
                <a:cs typeface="Garamond" charset="0"/>
              </a:rPr>
              <a:t>aire</a:t>
            </a: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de la </a:t>
            </a: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surface dont le chemin fermé est la </a:t>
            </a:r>
            <a:r>
              <a:rPr lang="fr-FR" altLang="fr-FR" b="1" smtClean="0">
                <a:latin typeface="Garamond" charset="0"/>
                <a:ea typeface="Garamond" charset="0"/>
                <a:cs typeface="Garamond" charset="0"/>
              </a:rPr>
              <a:t>frontière</a:t>
            </a:r>
            <a:endParaRPr lang="fr-FR" altLang="fr-FR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100084" cy="28083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63888" y="1915986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charset="0"/>
                <a:ea typeface="Times New Roman" charset="0"/>
                <a:cs typeface="Times New Roman" charset="0"/>
              </a:rPr>
              <a:t>Angle solide </a:t>
            </a:r>
            <a:endParaRPr lang="fr-F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3300435" y="2116041"/>
            <a:ext cx="263453" cy="2153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672" y="2060848"/>
            <a:ext cx="195717" cy="244646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08464" y="3733342"/>
            <a:ext cx="2499816" cy="8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Angle de </a:t>
            </a: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rotation sur un jour</a:t>
            </a: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248" y="4802328"/>
            <a:ext cx="2232248" cy="946660"/>
          </a:xfrm>
          <a:prstGeom prst="rect">
            <a:avLst/>
          </a:prstGeom>
        </p:spPr>
      </p:pic>
      <p:sp>
        <p:nvSpPr>
          <p:cNvPr id="18" name="Rectangle à coins arrondis 4"/>
          <p:cNvSpPr>
            <a:spLocks noChangeArrowheads="1"/>
          </p:cNvSpPr>
          <p:nvPr/>
        </p:nvSpPr>
        <p:spPr bwMode="auto">
          <a:xfrm>
            <a:off x="5652121" y="3672446"/>
            <a:ext cx="3096344" cy="234884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71626" y="5642105"/>
            <a:ext cx="4335432" cy="9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Résultat pour une latitude fixe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760" y="5725706"/>
            <a:ext cx="183840" cy="251571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 bwMode="auto">
          <a:xfrm flipV="1">
            <a:off x="5114312" y="5706933"/>
            <a:ext cx="1027936" cy="1386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64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err="1" smtClean="0"/>
              <a:t>Autre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exemple</a:t>
            </a:r>
            <a:r>
              <a:rPr lang="de-DE" altLang="fr-FR" sz="3200" b="1" dirty="0" smtClean="0"/>
              <a:t> : la </a:t>
            </a:r>
            <a:r>
              <a:rPr lang="de-DE" altLang="fr-FR" sz="3200" b="1" dirty="0" err="1" smtClean="0"/>
              <a:t>phase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d‘Aharonov</a:t>
            </a:r>
            <a:r>
              <a:rPr lang="de-DE" altLang="fr-FR" sz="3200" b="1" dirty="0" smtClean="0"/>
              <a:t>-Bohm</a:t>
            </a:r>
            <a:endParaRPr lang="de-DE" alt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3" y="1196752"/>
            <a:ext cx="6804248" cy="2470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87103" y="994865"/>
            <a:ext cx="720080" cy="8640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12" y="3885966"/>
            <a:ext cx="4292315" cy="407130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64606" y="908720"/>
            <a:ext cx="6654377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Interférence entre deux chemins pour des électrons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172185" y="4515456"/>
            <a:ext cx="6654377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est la </a:t>
            </a:r>
            <a:r>
              <a:rPr lang="fr-FR" altLang="fr-FR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phase de Berry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d’un chemin fermé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01663" y="5229200"/>
            <a:ext cx="8224899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Le champ magnétique incurve les </a:t>
            </a: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trajectoires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des électrons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7103" y="5692714"/>
            <a:ext cx="8224899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Cela donne : courbure + phase géométrique (Berry)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02" y="4505942"/>
            <a:ext cx="1185521" cy="5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err="1" smtClean="0"/>
              <a:t>Résumé</a:t>
            </a:r>
            <a:r>
              <a:rPr lang="de-DE" altLang="fr-FR" sz="3200" b="1" dirty="0" smtClean="0"/>
              <a:t> : la </a:t>
            </a:r>
            <a:r>
              <a:rPr lang="de-DE" altLang="fr-FR" sz="3200" b="1" dirty="0" err="1" smtClean="0"/>
              <a:t>phase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géométrique</a:t>
            </a:r>
            <a:endParaRPr lang="de-DE" altLang="fr-FR" sz="3200" b="1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54601" y="980728"/>
            <a:ext cx="541354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La phase géométrique ou phase de Berry 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54601" y="1556792"/>
            <a:ext cx="8224899" cy="39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1) Pendule de Foucault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2) Effet </a:t>
            </a:r>
            <a:r>
              <a:rPr lang="fr-FR" altLang="fr-FR" dirty="0" err="1" smtClean="0">
                <a:latin typeface="Garamond" charset="0"/>
                <a:ea typeface="Garamond" charset="0"/>
                <a:cs typeface="Garamond" charset="0"/>
              </a:rPr>
              <a:t>Aharonov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fr-FR" altLang="fr-FR" dirty="0" err="1" smtClean="0">
                <a:latin typeface="Garamond" charset="0"/>
                <a:ea typeface="Garamond" charset="0"/>
                <a:cs typeface="Garamond" charset="0"/>
              </a:rPr>
              <a:t>Bohm</a:t>
            </a: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3) Fonction d’onde en mécanique quantique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87624" y="1988840"/>
            <a:ext cx="597666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Caractérise un angle : l’orientation du plan d’oscillation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La courbure est celle de la Terre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87624" y="3429000"/>
            <a:ext cx="61206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La phase est celle de l’onde électronique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La courbure est donnée par le champ magnétique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87624" y="4848943"/>
            <a:ext cx="6120680" cy="13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La phase est celle de la fonction d’onde électronique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La courbure est donnée par la variation de la fonction d’onde avec les paramètres du modèle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68" y="4775402"/>
            <a:ext cx="1738277" cy="1256447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41414" y="4333491"/>
            <a:ext cx="2448272" cy="4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200"/>
              </a:lnSpc>
              <a:buClr>
                <a:srgbClr val="808080"/>
              </a:buClr>
              <a:buNone/>
            </a:pPr>
            <a:r>
              <a:rPr lang="fr-FR" altLang="fr-FR" sz="18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Espace des paramètres</a:t>
            </a:r>
            <a:endParaRPr lang="fr-FR" altLang="fr-FR" sz="1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2564904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42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Solides isolants et topologiques</a:t>
            </a: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Comment </a:t>
            </a:r>
            <a:r>
              <a:rPr lang="de-DE" altLang="fr-FR" sz="3200" b="1" dirty="0" err="1" smtClean="0"/>
              <a:t>décrire</a:t>
            </a:r>
            <a:r>
              <a:rPr lang="de-DE" altLang="fr-FR" sz="3200" b="1" dirty="0" smtClean="0"/>
              <a:t> les </a:t>
            </a:r>
            <a:r>
              <a:rPr lang="de-DE" altLang="fr-FR" sz="3200" b="1" dirty="0" err="1" smtClean="0"/>
              <a:t>électrons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d‘un</a:t>
            </a:r>
            <a:r>
              <a:rPr lang="de-DE" altLang="fr-FR" sz="3200" b="1" dirty="0" smtClean="0"/>
              <a:t> solide ?</a:t>
            </a:r>
            <a:endParaRPr lang="de-DE" altLang="fr-FR" sz="32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3460" y="1052736"/>
            <a:ext cx="87849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800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Des ondes électroniques naissent dans les solides cristallins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" y="1916832"/>
            <a:ext cx="4801409" cy="25202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725144"/>
            <a:ext cx="3477345" cy="1277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228184" y="2420888"/>
            <a:ext cx="1944216" cy="36004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28184" y="3068960"/>
            <a:ext cx="1944216" cy="36004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228184" y="3717032"/>
            <a:ext cx="1944216" cy="576064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084168" y="1716420"/>
            <a:ext cx="2700808" cy="68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Bandes d’énergie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12828"/>
            <a:ext cx="2431738" cy="1684785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 bwMode="auto">
          <a:xfrm>
            <a:off x="4860032" y="3068960"/>
            <a:ext cx="936104" cy="288032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èche vers la droite 18"/>
          <p:cNvSpPr/>
          <p:nvPr/>
        </p:nvSpPr>
        <p:spPr bwMode="auto">
          <a:xfrm>
            <a:off x="4896036" y="5111204"/>
            <a:ext cx="936104" cy="288032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460752" y="5687030"/>
            <a:ext cx="1750268" cy="6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1800" dirty="0" smtClean="0">
                <a:latin typeface="Garamond" charset="0"/>
                <a:ea typeface="Garamond" charset="0"/>
                <a:cs typeface="Garamond" charset="0"/>
              </a:rPr>
              <a:t>Solide cristallin</a:t>
            </a:r>
          </a:p>
        </p:txBody>
      </p:sp>
    </p:spTree>
    <p:extLst>
      <p:ext uri="{BB962C8B-B14F-4D97-AF65-F5344CB8AC3E}">
        <p14:creationId xmlns:p14="http://schemas.microsoft.com/office/powerpoint/2010/main" val="17870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Bandes </a:t>
            </a:r>
            <a:r>
              <a:rPr lang="de-DE" altLang="fr-FR" sz="3200" b="1" dirty="0" err="1" smtClean="0"/>
              <a:t>d‘énergie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dans</a:t>
            </a:r>
            <a:r>
              <a:rPr lang="de-DE" altLang="fr-FR" sz="3200" b="1" dirty="0" smtClean="0"/>
              <a:t> les solides</a:t>
            </a:r>
            <a:endParaRPr lang="de-DE" altLang="fr-FR" sz="32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3460" y="980728"/>
            <a:ext cx="87849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Principe de Pauli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: un seul électron par état quantique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5150038" cy="2880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98" y="1738838"/>
            <a:ext cx="3965389" cy="3082830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65932" y="1484784"/>
            <a:ext cx="2700808" cy="68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Bandes du silicium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7868" y="4880836"/>
            <a:ext cx="7270476" cy="9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Ondes électroniques dans un potentiel périodique : vecteurs d’onde périodiques (sur une sphère à 2 dimensions)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7236296" y="4880836"/>
            <a:ext cx="648072" cy="2763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43" y="5126831"/>
            <a:ext cx="916050" cy="90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82699"/>
            <a:ext cx="349726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ZoneTexte 2"/>
          <p:cNvSpPr txBox="1">
            <a:spLocks noChangeArrowheads="1"/>
          </p:cNvSpPr>
          <p:nvPr/>
        </p:nvSpPr>
        <p:spPr bwMode="auto">
          <a:xfrm>
            <a:off x="4024313" y="620713"/>
            <a:ext cx="4786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b="1">
                <a:latin typeface="Garamond" charset="0"/>
                <a:ea typeface="Garamond" charset="0"/>
                <a:cs typeface="Garamond" charset="0"/>
              </a:rPr>
              <a:t>They revealed the secrets of exotic matter</a:t>
            </a:r>
          </a:p>
          <a:p>
            <a:pPr algn="ctr"/>
            <a:endParaRPr lang="en-US" altLang="x-none"/>
          </a:p>
        </p:txBody>
      </p:sp>
      <p:sp>
        <p:nvSpPr>
          <p:cNvPr id="73731" name="ZoneTexte 3"/>
          <p:cNvSpPr txBox="1">
            <a:spLocks noChangeArrowheads="1"/>
          </p:cNvSpPr>
          <p:nvPr/>
        </p:nvSpPr>
        <p:spPr bwMode="auto">
          <a:xfrm>
            <a:off x="3708400" y="220663"/>
            <a:ext cx="353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2000">
                <a:latin typeface="Garamond" charset="0"/>
                <a:ea typeface="Garamond" charset="0"/>
                <a:cs typeface="Garamond" charset="0"/>
              </a:rPr>
              <a:t>Communiqué de presse du Nobel</a:t>
            </a:r>
          </a:p>
        </p:txBody>
      </p:sp>
      <p:sp>
        <p:nvSpPr>
          <p:cNvPr id="73732" name="ZoneTexte 5"/>
          <p:cNvSpPr txBox="1">
            <a:spLocks noChangeArrowheads="1"/>
          </p:cNvSpPr>
          <p:nvPr/>
        </p:nvSpPr>
        <p:spPr bwMode="auto">
          <a:xfrm>
            <a:off x="3786188" y="1341438"/>
            <a:ext cx="51784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en-US" altLang="x-none" sz="1800">
                <a:latin typeface="Times New Roman" charset="0"/>
                <a:ea typeface="Times New Roman" charset="0"/>
                <a:cs typeface="Times New Roman" charset="0"/>
              </a:rPr>
              <a:t>" This year's Laureates opened the door on an unknown world where matter can assume strange states. They have used </a:t>
            </a:r>
            <a:r>
              <a:rPr lang="en-US" altLang="x-none" sz="18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advanced mathematical methods </a:t>
            </a:r>
            <a:r>
              <a:rPr lang="en-US" altLang="x-none" sz="1800">
                <a:latin typeface="Times New Roman" charset="0"/>
                <a:ea typeface="Times New Roman" charset="0"/>
                <a:cs typeface="Times New Roman" charset="0"/>
              </a:rPr>
              <a:t>to study unusual phases, or states, of matter, such as superconductors, superfluids or thin magnetic films.</a:t>
            </a:r>
          </a:p>
          <a:p>
            <a:pPr algn="just"/>
            <a:r>
              <a:rPr lang="en-US" altLang="x-none" sz="1800">
                <a:latin typeface="Times New Roman" charset="0"/>
                <a:ea typeface="Times New Roman" charset="0"/>
                <a:cs typeface="Times New Roman" charset="0"/>
              </a:rPr>
              <a:t>Thanks to their pioneering work, the hunt is now on for new and exotic phases of matter. [...]. Over the last decade, this area has boosted frontline research in condensed matter physics, not least because of the hope that topological materials could be used in </a:t>
            </a:r>
            <a:r>
              <a:rPr lang="en-US" altLang="x-none" sz="1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x-none" sz="18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ew generations of electronics and superconductors, or in future quantum computers</a:t>
            </a:r>
            <a:r>
              <a:rPr lang="en-US" altLang="x-none" sz="1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x-none" sz="1800">
                <a:latin typeface="Times New Roman" charset="0"/>
                <a:ea typeface="Times New Roman" charset="0"/>
                <a:cs typeface="Times New Roman" charset="0"/>
              </a:rPr>
              <a:t> Current research is revealing the secrets of matter in the exotic worlds discovered by this year's Nobel Laureates."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06363" y="4365625"/>
            <a:ext cx="3908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  <a:buClr>
                <a:srgbClr val="808080"/>
              </a:buClr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371290" y="4395788"/>
            <a:ext cx="314997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000"/>
              </a:lnSpc>
              <a:buClr>
                <a:srgbClr val="808080"/>
              </a:buClr>
            </a:pPr>
            <a:r>
              <a:rPr lang="fr-FR" altLang="fr-FR" dirty="0">
                <a:latin typeface="Garamond" charset="0"/>
                <a:ea typeface="Garamond" charset="0"/>
                <a:cs typeface="Garamond" charset="0"/>
              </a:rPr>
              <a:t>C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oncepts  récents</a:t>
            </a:r>
          </a:p>
          <a:p>
            <a:pPr eaLnBrk="1" hangingPunct="1">
              <a:lnSpc>
                <a:spcPts val="3000"/>
              </a:lnSpc>
              <a:buClr>
                <a:srgbClr val="808080"/>
              </a:buClr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Développements importants dans la dernière décennie 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65100" y="3500438"/>
            <a:ext cx="3497263" cy="792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sp>
        <p:nvSpPr>
          <p:cNvPr id="73736" name="ZoneTexte 8"/>
          <p:cNvSpPr txBox="1">
            <a:spLocks noChangeArrowheads="1"/>
          </p:cNvSpPr>
          <p:nvPr/>
        </p:nvSpPr>
        <p:spPr bwMode="auto">
          <a:xfrm>
            <a:off x="498475" y="3465513"/>
            <a:ext cx="35258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1600" i="1">
                <a:latin typeface="Times New Roman" charset="0"/>
                <a:ea typeface="Times New Roman" charset="0"/>
                <a:cs typeface="Times New Roman" charset="0"/>
              </a:rPr>
              <a:t> “for theoretical discoveries of topological phase transitions and topological phases of matter“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49607"/>
            <a:ext cx="1400051" cy="138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err="1" smtClean="0"/>
              <a:t>Isolants</a:t>
            </a:r>
            <a:r>
              <a:rPr lang="de-DE" altLang="fr-FR" sz="3200" b="1" dirty="0" smtClean="0"/>
              <a:t> : </a:t>
            </a:r>
            <a:r>
              <a:rPr lang="de-DE" altLang="fr-FR" sz="3200" b="1" dirty="0" err="1" smtClean="0"/>
              <a:t>courbure</a:t>
            </a:r>
            <a:r>
              <a:rPr lang="de-DE" altLang="fr-FR" sz="3200" b="1" dirty="0" smtClean="0"/>
              <a:t> et </a:t>
            </a:r>
            <a:r>
              <a:rPr lang="de-DE" altLang="fr-FR" sz="3200" b="1" dirty="0" err="1" smtClean="0"/>
              <a:t>nombre</a:t>
            </a:r>
            <a:r>
              <a:rPr lang="de-DE" altLang="fr-FR" sz="3200" b="1" dirty="0" smtClean="0"/>
              <a:t> de </a:t>
            </a:r>
            <a:r>
              <a:rPr lang="de-DE" altLang="fr-FR" sz="3200" b="1" dirty="0" err="1" smtClean="0"/>
              <a:t>Chern</a:t>
            </a:r>
            <a:endParaRPr lang="de-DE" altLang="fr-FR" sz="32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90414" y="1052737"/>
            <a:ext cx="4186361" cy="8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Rappel : théorème de Gauss-Bonnet</a:t>
            </a: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51" y="1737663"/>
            <a:ext cx="2808312" cy="6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4"/>
          <p:cNvSpPr>
            <a:spLocks noChangeArrowheads="1"/>
          </p:cNvSpPr>
          <p:nvPr/>
        </p:nvSpPr>
        <p:spPr bwMode="auto">
          <a:xfrm>
            <a:off x="556295" y="1052736"/>
            <a:ext cx="5400600" cy="1784674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401863" y="2251445"/>
            <a:ext cx="4186361" cy="8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smtClean="0">
                <a:latin typeface="Garamond" charset="0"/>
                <a:ea typeface="Garamond" charset="0"/>
                <a:cs typeface="Garamond" charset="0"/>
              </a:rPr>
              <a:t>K est la courbure</a:t>
            </a:r>
            <a:endParaRPr lang="fr-FR" altLang="fr-FR" sz="2000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1662" y="3187549"/>
            <a:ext cx="7282705" cy="14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Electrons dans un solide cristallin 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1) vecteurs d’onde sur une sphère  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2) courbure      lorsqu’on varie le vecteur d’onde (phase de Berry)</a:t>
            </a: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1619672" y="2492896"/>
            <a:ext cx="72008" cy="12961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 flipV="1">
            <a:off x="1979712" y="2251446"/>
            <a:ext cx="0" cy="189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002" y="4256466"/>
            <a:ext cx="269726" cy="24275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3" y="1945854"/>
            <a:ext cx="2678620" cy="2082451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1662" y="4653136"/>
            <a:ext cx="4186361" cy="8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Résultat analogue à Gauss-Bonnet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5276244"/>
            <a:ext cx="2797338" cy="758755"/>
          </a:xfrm>
          <a:prstGeom prst="rect">
            <a:avLst/>
          </a:prstGeom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322316" y="5365179"/>
            <a:ext cx="4210124" cy="7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Nombre de </a:t>
            </a:r>
            <a:r>
              <a:rPr lang="fr-FR" altLang="fr-FR" sz="2000" dirty="0" err="1" smtClean="0">
                <a:latin typeface="Garamond" charset="0"/>
                <a:ea typeface="Garamond" charset="0"/>
                <a:cs typeface="Garamond" charset="0"/>
              </a:rPr>
              <a:t>Chern</a:t>
            </a:r>
            <a:r>
              <a:rPr lang="fr-FR" altLang="fr-FR" sz="2000" dirty="0" smtClean="0">
                <a:latin typeface="Garamond" charset="0"/>
                <a:ea typeface="Garamond" charset="0"/>
                <a:cs typeface="Garamond" charset="0"/>
              </a:rPr>
              <a:t> (entier), topologique</a:t>
            </a:r>
          </a:p>
        </p:txBody>
      </p:sp>
    </p:spTree>
    <p:extLst>
      <p:ext uri="{BB962C8B-B14F-4D97-AF65-F5344CB8AC3E}">
        <p14:creationId xmlns:p14="http://schemas.microsoft.com/office/powerpoint/2010/main" val="6886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210425" cy="630237"/>
          </a:xfrm>
        </p:spPr>
        <p:txBody>
          <a:bodyPr/>
          <a:lstStyle/>
          <a:p>
            <a:pPr eaLnBrk="1" hangingPunct="1"/>
            <a:r>
              <a:rPr lang="de-DE" altLang="fr-FR" sz="3200" b="1" dirty="0" err="1"/>
              <a:t>Mesures</a:t>
            </a:r>
            <a:r>
              <a:rPr lang="de-DE" altLang="fr-FR" sz="3200" b="1" dirty="0"/>
              <a:t> </a:t>
            </a:r>
            <a:r>
              <a:rPr lang="de-DE" altLang="fr-FR" sz="3200" b="1" dirty="0" err="1" smtClean="0"/>
              <a:t>physiques</a:t>
            </a:r>
            <a:endParaRPr lang="de-DE" altLang="fr-FR" sz="3200" b="1" dirty="0"/>
          </a:p>
        </p:txBody>
      </p:sp>
      <p:pic>
        <p:nvPicPr>
          <p:cNvPr id="3174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4744"/>
            <a:ext cx="29511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4"/>
          <p:cNvSpPr txBox="1">
            <a:spLocks noChangeArrowheads="1"/>
          </p:cNvSpPr>
          <p:nvPr/>
        </p:nvSpPr>
        <p:spPr bwMode="auto">
          <a:xfrm>
            <a:off x="1043608" y="3389661"/>
            <a:ext cx="18002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>
                <a:latin typeface="Garamond" charset="0"/>
                <a:ea typeface="Garamond" charset="0"/>
                <a:cs typeface="Garamond" charset="0"/>
              </a:rPr>
              <a:t>Résistance</a:t>
            </a:r>
          </a:p>
        </p:txBody>
      </p:sp>
      <p:pic>
        <p:nvPicPr>
          <p:cNvPr id="3174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56519"/>
            <a:ext cx="21812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39069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ZoneTexte 4"/>
          <p:cNvSpPr txBox="1">
            <a:spLocks noChangeArrowheads="1"/>
          </p:cNvSpPr>
          <p:nvPr/>
        </p:nvSpPr>
        <p:spPr bwMode="auto">
          <a:xfrm>
            <a:off x="5492750" y="3308349"/>
            <a:ext cx="1800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>
                <a:latin typeface="Garamond" charset="0"/>
                <a:ea typeface="Garamond" charset="0"/>
                <a:cs typeface="Garamond" charset="0"/>
              </a:rPr>
              <a:t>Aimantation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395288" y="4652615"/>
            <a:ext cx="84248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500"/>
              </a:lnSpc>
              <a:buClr>
                <a:srgbClr val="808080"/>
              </a:buClr>
            </a:pPr>
            <a:r>
              <a:rPr lang="fr-FR" altLang="fr-FR" sz="2200" dirty="0">
                <a:latin typeface="Garamond" charset="0"/>
                <a:ea typeface="Garamond" charset="0"/>
                <a:cs typeface="Garamond" charset="0"/>
              </a:rPr>
              <a:t>Mesure d’une quantité physique varie d’un jour à l’autre (dans le temps) </a:t>
            </a:r>
            <a:endParaRPr lang="fr-FR" altLang="fr-FR" sz="220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eaLnBrk="1" hangingPunct="1">
              <a:lnSpc>
                <a:spcPts val="2500"/>
              </a:lnSpc>
              <a:buClr>
                <a:srgbClr val="808080"/>
              </a:buClr>
            </a:pPr>
            <a:r>
              <a:rPr lang="fr-FR" altLang="fr-FR" sz="2200" dirty="0">
                <a:latin typeface="Garamond" charset="0"/>
                <a:ea typeface="Garamond" charset="0"/>
                <a:cs typeface="Garamond" charset="0"/>
              </a:rPr>
              <a:t>Mesure varie entre deux échantillons</a:t>
            </a:r>
          </a:p>
          <a:p>
            <a:pPr eaLnBrk="1" hangingPunct="1">
              <a:lnSpc>
                <a:spcPts val="2500"/>
              </a:lnSpc>
              <a:buClr>
                <a:srgbClr val="808080"/>
              </a:buClr>
            </a:pPr>
            <a:endParaRPr lang="fr-FR" altLang="fr-FR" sz="2000" dirty="0">
              <a:latin typeface="Garamond" charset="0"/>
              <a:ea typeface="Garamond" charset="0"/>
              <a:cs typeface="Garamond" charset="0"/>
            </a:endParaRPr>
          </a:p>
          <a:p>
            <a:pPr eaLnBrk="1" hangingPunct="1">
              <a:lnSpc>
                <a:spcPts val="2500"/>
              </a:lnSpc>
              <a:buClr>
                <a:srgbClr val="808080"/>
              </a:buClr>
            </a:pPr>
            <a:endParaRPr lang="fr-FR" altLang="fr-FR" sz="2000" dirty="0">
              <a:latin typeface="Garamond" charset="0"/>
              <a:ea typeface="Garamond" charset="0"/>
              <a:cs typeface="Garamond" charset="0"/>
            </a:endParaRPr>
          </a:p>
          <a:p>
            <a:pPr lvl="1" eaLnBrk="1" hangingPunct="1">
              <a:lnSpc>
                <a:spcPts val="2200"/>
              </a:lnSpc>
              <a:buClr>
                <a:srgbClr val="808080"/>
              </a:buClr>
            </a:pPr>
            <a:endParaRPr lang="fr-FR" altLang="fr-FR" sz="1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1752" name="ZoneTexte 4"/>
          <p:cNvSpPr txBox="1">
            <a:spLocks noChangeArrowheads="1"/>
          </p:cNvSpPr>
          <p:nvPr/>
        </p:nvSpPr>
        <p:spPr bwMode="auto">
          <a:xfrm>
            <a:off x="2987675" y="4027140"/>
            <a:ext cx="3852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Mesures reproductibles ?</a:t>
            </a:r>
          </a:p>
        </p:txBody>
      </p:sp>
      <p:sp>
        <p:nvSpPr>
          <p:cNvPr id="31753" name="Rectangle à coins arrondis 4"/>
          <p:cNvSpPr>
            <a:spLocks noChangeArrowheads="1"/>
          </p:cNvSpPr>
          <p:nvPr/>
        </p:nvSpPr>
        <p:spPr bwMode="auto">
          <a:xfrm>
            <a:off x="323850" y="3928715"/>
            <a:ext cx="8424863" cy="16383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618088" y="5665440"/>
            <a:ext cx="3349773" cy="6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Mesurons des entiers ?</a:t>
            </a:r>
            <a:endParaRPr lang="fr-FR" altLang="fr-FR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eaLnBrk="1" hangingPunct="1">
              <a:lnSpc>
                <a:spcPts val="2500"/>
              </a:lnSpc>
              <a:buClr>
                <a:srgbClr val="808080"/>
              </a:buClr>
            </a:pPr>
            <a:endParaRPr lang="fr-FR" altLang="fr-FR" sz="2000" dirty="0">
              <a:latin typeface="Garamond" charset="0"/>
              <a:ea typeface="Garamond" charset="0"/>
              <a:cs typeface="Garamond" charset="0"/>
            </a:endParaRPr>
          </a:p>
          <a:p>
            <a:pPr lvl="1" eaLnBrk="1" hangingPunct="1">
              <a:lnSpc>
                <a:spcPts val="2200"/>
              </a:lnSpc>
              <a:buClr>
                <a:srgbClr val="808080"/>
              </a:buClr>
            </a:pPr>
            <a:endParaRPr lang="fr-FR" altLang="fr-FR" sz="16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2564904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42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Effet Hall quantique</a:t>
            </a: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Effet Hall </a:t>
            </a:r>
            <a:r>
              <a:rPr lang="de-DE" altLang="fr-FR" sz="3200" b="1" dirty="0" err="1" smtClean="0"/>
              <a:t>classique</a:t>
            </a:r>
            <a:r>
              <a:rPr lang="de-DE" altLang="fr-FR" sz="3200" b="1" dirty="0" smtClean="0"/>
              <a:t> (1878)</a:t>
            </a:r>
            <a:endParaRPr lang="de-DE" altLang="fr-FR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4312277" cy="27363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79" y="4491059"/>
            <a:ext cx="3096344" cy="7562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628800"/>
            <a:ext cx="2806700" cy="26924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11796" y="5444681"/>
            <a:ext cx="8224899" cy="9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Le champ magnétique incurve les </a:t>
            </a: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trajectoires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des électrons</a:t>
            </a:r>
          </a:p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1" y="5079132"/>
            <a:ext cx="7493000" cy="1028700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Effet Hall </a:t>
            </a:r>
            <a:r>
              <a:rPr lang="de-DE" altLang="fr-FR" sz="3200" b="1" dirty="0" err="1" smtClean="0"/>
              <a:t>quantique</a:t>
            </a:r>
            <a:r>
              <a:rPr lang="de-DE" altLang="fr-FR" sz="3200" b="1" dirty="0" smtClean="0"/>
              <a:t> (1980)</a:t>
            </a:r>
            <a:endParaRPr lang="de-DE" alt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4572000" cy="4051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875432"/>
            <a:ext cx="37592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Interfaces entre </a:t>
            </a:r>
            <a:r>
              <a:rPr lang="de-DE" altLang="fr-FR" sz="3200" b="1" dirty="0" err="1" smtClean="0"/>
              <a:t>phases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topologiques</a:t>
            </a:r>
            <a:endParaRPr lang="de-DE" altLang="fr-FR" sz="32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899592" y="1052736"/>
            <a:ext cx="3394720" cy="2592288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94312" y="1052736"/>
            <a:ext cx="3709806" cy="2592288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88581" y="1160023"/>
            <a:ext cx="318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Solide isolant topologique </a:t>
            </a:r>
          </a:p>
          <a:p>
            <a:pPr algn="ctr"/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N1</a:t>
            </a:r>
            <a:endParaRPr lang="fr-FR" sz="28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331396" y="1107900"/>
            <a:ext cx="3749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latin typeface="Garamond" charset="0"/>
                <a:ea typeface="Garamond" charset="0"/>
                <a:cs typeface="Garamond" charset="0"/>
              </a:rPr>
              <a:t>Solide isolant </a:t>
            </a:r>
          </a:p>
          <a:p>
            <a:pPr algn="ctr"/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non-topologique</a:t>
            </a:r>
          </a:p>
          <a:p>
            <a:pPr algn="ctr"/>
            <a:r>
              <a:rPr lang="fr-FR" sz="2800" dirty="0" smtClean="0">
                <a:latin typeface="Garamond" charset="0"/>
                <a:ea typeface="Garamond" charset="0"/>
                <a:cs typeface="Garamond" charset="0"/>
              </a:rPr>
              <a:t>N2=0</a:t>
            </a:r>
            <a:endParaRPr lang="fr-FR" sz="2800" dirty="0"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4294311" y="1052736"/>
            <a:ext cx="1" cy="25922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" name="Ellipse 1"/>
          <p:cNvSpPr/>
          <p:nvPr/>
        </p:nvSpPr>
        <p:spPr bwMode="auto">
          <a:xfrm>
            <a:off x="5529709" y="2716478"/>
            <a:ext cx="1199871" cy="71252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89" y="2554766"/>
            <a:ext cx="923925" cy="94297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 flipV="1">
            <a:off x="4139952" y="1052736"/>
            <a:ext cx="0" cy="25089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278995" y="4221088"/>
            <a:ext cx="8576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Phases non-compatibles : nécessité d’un tampon entre les deux phases </a:t>
            </a:r>
          </a:p>
          <a:p>
            <a:endParaRPr lang="fr-FR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dirty="0" smtClean="0">
                <a:latin typeface="Garamond" charset="0"/>
                <a:ea typeface="Garamond" charset="0"/>
                <a:cs typeface="Garamond" charset="0"/>
              </a:rPr>
              <a:t>Canaux de conduction des électrons à l’interface</a:t>
            </a:r>
          </a:p>
        </p:txBody>
      </p:sp>
    </p:spTree>
    <p:extLst>
      <p:ext uri="{BB962C8B-B14F-4D97-AF65-F5344CB8AC3E}">
        <p14:creationId xmlns:p14="http://schemas.microsoft.com/office/powerpoint/2010/main" val="1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77813"/>
            <a:ext cx="7930777" cy="630907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Etats de </a:t>
            </a:r>
            <a:r>
              <a:rPr lang="de-DE" altLang="fr-FR" sz="3200" b="1" dirty="0" err="1" smtClean="0"/>
              <a:t>bord</a:t>
            </a:r>
            <a:r>
              <a:rPr lang="de-DE" altLang="fr-FR" sz="3200" b="1" dirty="0" smtClean="0"/>
              <a:t> et </a:t>
            </a:r>
            <a:r>
              <a:rPr lang="de-DE" altLang="fr-FR" sz="3200" b="1" dirty="0" err="1" smtClean="0"/>
              <a:t>quantification</a:t>
            </a:r>
            <a:r>
              <a:rPr lang="de-DE" altLang="fr-FR" sz="3200" b="1" dirty="0" smtClean="0"/>
              <a:t> du </a:t>
            </a:r>
            <a:r>
              <a:rPr lang="de-DE" altLang="fr-FR" sz="3200" b="1" dirty="0" err="1" smtClean="0"/>
              <a:t>transport</a:t>
            </a:r>
            <a:endParaRPr lang="de-DE" alt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3322654" cy="24482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3" y="1124744"/>
            <a:ext cx="2864759" cy="1672084"/>
          </a:xfrm>
          <a:prstGeom prst="rect">
            <a:avLst/>
          </a:prstGeom>
        </p:spPr>
      </p:pic>
      <p:sp>
        <p:nvSpPr>
          <p:cNvPr id="4" name="Triangle 3"/>
          <p:cNvSpPr/>
          <p:nvPr/>
        </p:nvSpPr>
        <p:spPr bwMode="auto">
          <a:xfrm>
            <a:off x="6156176" y="1226344"/>
            <a:ext cx="2232248" cy="2160240"/>
          </a:xfrm>
          <a:prstGeom prst="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6906" y="2888669"/>
            <a:ext cx="2560918" cy="7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Isolant en volume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12026" y="3462909"/>
            <a:ext cx="2560918" cy="7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3100"/>
              </a:lnSpc>
              <a:buClr>
                <a:srgbClr val="808080"/>
              </a:buClr>
              <a:buNone/>
            </a:pPr>
            <a:r>
              <a:rPr lang="fr-FR" altLang="fr-FR" smtClean="0">
                <a:latin typeface="Garamond" charset="0"/>
                <a:ea typeface="Garamond" charset="0"/>
                <a:cs typeface="Garamond" charset="0"/>
              </a:rPr>
              <a:t>Mais : états de bord</a:t>
            </a: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255652"/>
            <a:ext cx="2339722" cy="63463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5038" y="4115840"/>
            <a:ext cx="8447442" cy="13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50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Le </a:t>
            </a:r>
            <a:r>
              <a:rPr lang="fr-FR" altLang="fr-FR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nombre de </a:t>
            </a:r>
            <a:r>
              <a:rPr lang="fr-FR" altLang="fr-FR" dirty="0" err="1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Chern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                                  fixe le nombre de </a:t>
            </a:r>
            <a:r>
              <a:rPr lang="fr-FR" altLang="fr-FR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canaux électroniques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sur les bords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307" y="5119144"/>
            <a:ext cx="3179274" cy="652159"/>
          </a:xfrm>
          <a:prstGeom prst="rect">
            <a:avLst/>
          </a:prstGeom>
        </p:spPr>
      </p:pic>
      <p:sp>
        <p:nvSpPr>
          <p:cNvPr id="14" name="Rectangle à coins arrondis 4"/>
          <p:cNvSpPr>
            <a:spLocks noChangeArrowheads="1"/>
          </p:cNvSpPr>
          <p:nvPr/>
        </p:nvSpPr>
        <p:spPr bwMode="auto">
          <a:xfrm>
            <a:off x="4355976" y="4948521"/>
            <a:ext cx="3672408" cy="99225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7146" y="2340263"/>
            <a:ext cx="2026510" cy="1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91" y="3429000"/>
            <a:ext cx="2467490" cy="2694469"/>
          </a:xfrm>
          <a:prstGeom prst="rect">
            <a:avLst/>
          </a:prstGeom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422400"/>
          </a:xfrm>
        </p:spPr>
        <p:txBody>
          <a:bodyPr/>
          <a:lstStyle/>
          <a:p>
            <a:pPr eaLnBrk="1" hangingPunct="1"/>
            <a:r>
              <a:rPr lang="de-DE" altLang="fr-FR" sz="3200" b="1" dirty="0" err="1"/>
              <a:t>Isolants</a:t>
            </a:r>
            <a:r>
              <a:rPr lang="de-DE" altLang="fr-FR" sz="3200" b="1" dirty="0"/>
              <a:t> et </a:t>
            </a:r>
            <a:r>
              <a:rPr lang="de-DE" altLang="fr-FR" sz="3200" b="1" dirty="0" err="1" smtClean="0"/>
              <a:t>supraconducteurs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/>
              <a:t>topologiques</a:t>
            </a:r>
            <a:endParaRPr lang="de-DE" altLang="fr-FR" sz="3200" b="1" dirty="0"/>
          </a:p>
        </p:txBody>
      </p:sp>
      <p:sp>
        <p:nvSpPr>
          <p:cNvPr id="101379" name="ZoneTexte 1"/>
          <p:cNvSpPr txBox="1">
            <a:spLocks noChangeArrowheads="1"/>
          </p:cNvSpPr>
          <p:nvPr/>
        </p:nvSpPr>
        <p:spPr bwMode="auto">
          <a:xfrm>
            <a:off x="310513" y="944727"/>
            <a:ext cx="4978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Très nombreux composés récemment mesurés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" y="3828828"/>
            <a:ext cx="1572642" cy="20115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961" y="5657492"/>
            <a:ext cx="1114276" cy="1828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04" y="5629304"/>
            <a:ext cx="658629" cy="17135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4361"/>
            <a:ext cx="1674818" cy="2073098"/>
          </a:xfrm>
          <a:prstGeom prst="rect">
            <a:avLst/>
          </a:prstGeom>
        </p:spPr>
      </p:pic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523434" y="2564904"/>
            <a:ext cx="2620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Fermions de </a:t>
            </a:r>
            <a:r>
              <a:rPr lang="fr-FR" altLang="x-none" sz="2000" dirty="0" err="1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Majorana</a:t>
            </a:r>
            <a:endParaRPr lang="fr-FR" altLang="x-none" sz="2000" dirty="0" smtClean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fr-FR" altLang="x-none" sz="2000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Candidat pour le calcul quantique</a:t>
            </a:r>
            <a:endParaRPr lang="fr-FR" altLang="x-none" sz="2000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8" y="1484784"/>
            <a:ext cx="2339752" cy="16954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17" y="1642073"/>
            <a:ext cx="2088232" cy="1540071"/>
          </a:xfrm>
          <a:prstGeom prst="rect">
            <a:avLst/>
          </a:prstGeom>
        </p:spPr>
      </p:pic>
      <p:sp>
        <p:nvSpPr>
          <p:cNvPr id="22" name="Rectangle à coins arrondis 4"/>
          <p:cNvSpPr>
            <a:spLocks noChangeArrowheads="1"/>
          </p:cNvSpPr>
          <p:nvPr/>
        </p:nvSpPr>
        <p:spPr bwMode="auto">
          <a:xfrm>
            <a:off x="812904" y="1487586"/>
            <a:ext cx="5127248" cy="178227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121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268760"/>
            <a:ext cx="8075240" cy="502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La topologie apparait dans de nombreux domaines de la physique, en particulier la notion de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phase géométrique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Elle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correspond à la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phase accumulée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lorsque les paramètres du modèle s’écartent puis reviennent à leurs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valeurs initiales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Dualité onde-corpuscule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: les électrons sont des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ondes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dans les solides. Leur phase géométrique – dite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phase de Berry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– conduit à la définition d’un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invariant topologique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-&gt; définition d’un solide topologique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L’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interface 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entre deux solides topologiques fait apparaître </a:t>
            </a:r>
            <a:r>
              <a:rPr lang="fr-FR" altLang="fr-FR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des états de bord</a:t>
            </a: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 qu’on peut mesurer/caractériser.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spcBef>
                <a:spcPts val="0"/>
              </a:spcBef>
              <a:buClr>
                <a:srgbClr val="808080"/>
              </a:buClr>
              <a:buNone/>
            </a:pPr>
            <a:endParaRPr lang="fr-FR" altLang="fr-FR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 de la </a:t>
            </a:r>
            <a:r>
              <a:rPr lang="de-DE" dirty="0" err="1" smtClean="0"/>
              <a:t>présentation</a:t>
            </a:r>
            <a:endParaRPr lang="de-DE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332051"/>
            <a:ext cx="8395024" cy="440120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sz="2800" dirty="0" smtClean="0">
                <a:solidFill>
                  <a:schemeClr val="bg2"/>
                </a:solidFill>
                <a:latin typeface="Garamond" charset="0"/>
                <a:ea typeface="Garamond" charset="0"/>
                <a:cs typeface="Garamond" charset="0"/>
              </a:rPr>
              <a:t>Topologie et mathématique</a:t>
            </a:r>
            <a:endParaRPr lang="fr-FR" sz="2800" dirty="0">
              <a:solidFill>
                <a:schemeClr val="bg2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sz="2800" dirty="0" smtClean="0">
              <a:solidFill>
                <a:schemeClr val="bg2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sz="2800" dirty="0" smtClean="0">
                <a:solidFill>
                  <a:schemeClr val="bg2"/>
                </a:solidFill>
                <a:latin typeface="Garamond" charset="0"/>
                <a:ea typeface="Garamond" charset="0"/>
                <a:cs typeface="Garamond" charset="0"/>
              </a:rPr>
              <a:t>Ondes et phase géométrique</a:t>
            </a: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sz="2800" dirty="0">
              <a:solidFill>
                <a:schemeClr val="bg2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sz="2800" dirty="0" smtClean="0">
                <a:solidFill>
                  <a:schemeClr val="bg2"/>
                </a:solidFill>
                <a:latin typeface="Garamond" charset="0"/>
                <a:ea typeface="Garamond" charset="0"/>
                <a:cs typeface="Garamond" charset="0"/>
              </a:rPr>
              <a:t>  Solides isolants et topologiques</a:t>
            </a: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endParaRPr lang="fr-FR" sz="2800" dirty="0" smtClean="0">
              <a:solidFill>
                <a:schemeClr val="bg2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457200" indent="-457200">
              <a:spcBef>
                <a:spcPct val="50000"/>
              </a:spcBef>
              <a:buSzTx/>
              <a:buFont typeface="Wingdings" pitchFamily="2" charset="2"/>
              <a:buAutoNum type="romanUcPeriod"/>
            </a:pPr>
            <a:r>
              <a:rPr lang="fr-FR" sz="2800" dirty="0" smtClean="0">
                <a:solidFill>
                  <a:schemeClr val="bg2"/>
                </a:solidFill>
                <a:latin typeface="Garamond" charset="0"/>
                <a:ea typeface="Garamond" charset="0"/>
                <a:cs typeface="Garamond" charset="0"/>
              </a:rPr>
              <a:t>  Effet Hall quantique</a:t>
            </a:r>
          </a:p>
        </p:txBody>
      </p:sp>
    </p:spTree>
    <p:extLst>
      <p:ext uri="{BB962C8B-B14F-4D97-AF65-F5344CB8AC3E}">
        <p14:creationId xmlns:p14="http://schemas.microsoft.com/office/powerpoint/2010/main" val="7543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2564904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42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Topologie et mathématique</a:t>
            </a: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4" y="2059946"/>
            <a:ext cx="4810038" cy="2544994"/>
          </a:xfrm>
          <a:prstGeom prst="rect">
            <a:avLst/>
          </a:prstGeom>
        </p:spPr>
      </p:pic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422400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Topologie, </a:t>
            </a:r>
            <a:r>
              <a:rPr lang="de-DE" altLang="fr-FR" sz="3200" b="1" dirty="0" err="1" smtClean="0"/>
              <a:t>un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domaine</a:t>
            </a:r>
            <a:r>
              <a:rPr lang="de-DE" altLang="fr-FR" sz="3200" b="1" dirty="0" smtClean="0"/>
              <a:t> des </a:t>
            </a:r>
            <a:r>
              <a:rPr lang="de-DE" altLang="fr-FR" sz="3200" b="1" dirty="0" err="1" smtClean="0"/>
              <a:t>mathématiques</a:t>
            </a:r>
            <a:endParaRPr lang="de-DE" altLang="fr-FR" sz="3200" b="1" dirty="0"/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323528" y="1086284"/>
            <a:ext cx="5472286" cy="92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Etude des déformations continues d’objets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	Classification des surfaces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" y="2021747"/>
            <a:ext cx="4222378" cy="2621393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155280" y="5041102"/>
            <a:ext cx="6984776" cy="176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Ruban </a:t>
            </a:r>
            <a:r>
              <a:rPr lang="fr-FR" altLang="fr-FR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de Möbius</a:t>
            </a:r>
            <a:endParaRPr lang="fr-FR" altLang="fr-FR" sz="100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Différent d’un ruban enroulé sans torsion</a:t>
            </a:r>
          </a:p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422400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Topologie, </a:t>
            </a:r>
            <a:r>
              <a:rPr lang="de-DE" altLang="fr-FR" sz="3200" b="1" dirty="0" err="1" smtClean="0"/>
              <a:t>un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domaine</a:t>
            </a:r>
            <a:r>
              <a:rPr lang="de-DE" altLang="fr-FR" sz="3200" b="1" dirty="0" smtClean="0"/>
              <a:t> des </a:t>
            </a:r>
            <a:r>
              <a:rPr lang="de-DE" altLang="fr-FR" sz="3200" b="1" dirty="0" err="1" smtClean="0"/>
              <a:t>mathématiques</a:t>
            </a:r>
            <a:endParaRPr lang="de-DE" altLang="fr-FR" sz="3200" b="1" dirty="0"/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423416" y="1247539"/>
            <a:ext cx="5832326" cy="7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buClr>
                <a:srgbClr val="808080"/>
              </a:buClr>
              <a:buNone/>
            </a:pPr>
            <a:r>
              <a:rPr lang="fr-FR" altLang="fr-FR" dirty="0" smtClean="0">
                <a:latin typeface="Garamond" charset="0"/>
                <a:ea typeface="Garamond" charset="0"/>
                <a:cs typeface="Garamond" charset="0"/>
              </a:rPr>
              <a:t>Invariants topologiques, classifications</a:t>
            </a:r>
            <a:endParaRPr lang="fr-FR" altLang="fr-FR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9830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2" y="2204864"/>
            <a:ext cx="2644279" cy="26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ZoneTexte 5"/>
          <p:cNvSpPr txBox="1">
            <a:spLocks noChangeArrowheads="1"/>
          </p:cNvSpPr>
          <p:nvPr/>
        </p:nvSpPr>
        <p:spPr bwMode="auto">
          <a:xfrm>
            <a:off x="4414142" y="2177506"/>
            <a:ext cx="300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>
                <a:latin typeface="Garamond" charset="0"/>
                <a:ea typeface="Garamond" charset="0"/>
                <a:cs typeface="Garamond" charset="0"/>
              </a:rPr>
              <a:t>Théorème de </a:t>
            </a:r>
            <a:r>
              <a:rPr lang="fr-FR" altLang="x-none" sz="200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Gauss-Bonnet</a:t>
            </a:r>
          </a:p>
        </p:txBody>
      </p:sp>
      <p:pic>
        <p:nvPicPr>
          <p:cNvPr id="98314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98" y="2907411"/>
            <a:ext cx="31194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ZoneTexte 18"/>
          <p:cNvSpPr txBox="1">
            <a:spLocks noChangeArrowheads="1"/>
          </p:cNvSpPr>
          <p:nvPr/>
        </p:nvSpPr>
        <p:spPr bwMode="auto">
          <a:xfrm>
            <a:off x="3708028" y="4282770"/>
            <a:ext cx="432035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 dirty="0">
                <a:latin typeface="Garamond" charset="0"/>
                <a:ea typeface="Garamond" charset="0"/>
                <a:cs typeface="Garamond" charset="0"/>
              </a:rPr>
              <a:t>Lien entre une propriété </a:t>
            </a:r>
            <a:r>
              <a:rPr lang="fr-FR" altLang="x-none" sz="2000" dirty="0" smtClean="0">
                <a:latin typeface="Garamond" charset="0"/>
                <a:ea typeface="Garamond" charset="0"/>
                <a:cs typeface="Garamond" charset="0"/>
              </a:rPr>
              <a:t>locale, K,  et un  </a:t>
            </a:r>
            <a:r>
              <a:rPr lang="fr-FR" altLang="x-none" sz="2000" dirty="0">
                <a:latin typeface="Garamond" charset="0"/>
                <a:ea typeface="Garamond" charset="0"/>
                <a:cs typeface="Garamond" charset="0"/>
              </a:rPr>
              <a:t>indice entier </a:t>
            </a:r>
            <a:r>
              <a:rPr lang="fr-FR" altLang="x-none" sz="2000" dirty="0" smtClean="0">
                <a:latin typeface="Garamond" charset="0"/>
                <a:ea typeface="Garamond" charset="0"/>
                <a:cs typeface="Garamond" charset="0"/>
              </a:rPr>
              <a:t>global g</a:t>
            </a:r>
            <a:endParaRPr lang="fr-FR" altLang="x-none" sz="200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8318" name="Rectangle à coins arrondis 17"/>
          <p:cNvSpPr>
            <a:spLocks noChangeArrowheads="1"/>
          </p:cNvSpPr>
          <p:nvPr/>
        </p:nvSpPr>
        <p:spPr bwMode="auto">
          <a:xfrm>
            <a:off x="3563888" y="1916832"/>
            <a:ext cx="4680520" cy="324036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None/>
            </a:pPr>
            <a:endParaRPr lang="fr-FR" altLang="x-none"/>
          </a:p>
        </p:txBody>
      </p: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3707904" y="3864412"/>
            <a:ext cx="4679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 dirty="0" smtClean="0">
                <a:latin typeface="Garamond" charset="0"/>
                <a:ea typeface="Garamond" charset="0"/>
                <a:cs typeface="Garamond" charset="0"/>
              </a:rPr>
              <a:t>K est la courbure en un point de </a:t>
            </a:r>
            <a:r>
              <a:rPr lang="fr-FR" altLang="x-none" sz="2000" smtClean="0">
                <a:latin typeface="Garamond" charset="0"/>
                <a:ea typeface="Garamond" charset="0"/>
                <a:cs typeface="Garamond" charset="0"/>
              </a:rPr>
              <a:t>la sphère</a:t>
            </a:r>
            <a:endParaRPr lang="fr-FR" altLang="x-none" sz="200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27" y="4850535"/>
            <a:ext cx="1088988" cy="4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5473047"/>
            <a:ext cx="1152128" cy="300874"/>
          </a:xfrm>
          <a:prstGeom prst="rect">
            <a:avLst/>
          </a:prstGeom>
        </p:spPr>
      </p:pic>
      <p:sp>
        <p:nvSpPr>
          <p:cNvPr id="13" name="ZoneTexte 18"/>
          <p:cNvSpPr txBox="1">
            <a:spLocks noChangeArrowheads="1"/>
          </p:cNvSpPr>
          <p:nvPr/>
        </p:nvSpPr>
        <p:spPr bwMode="auto">
          <a:xfrm>
            <a:off x="4967660" y="5445224"/>
            <a:ext cx="2160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x-none" sz="2000" dirty="0">
                <a:latin typeface="Garamond" charset="0"/>
                <a:ea typeface="Garamond" charset="0"/>
                <a:cs typeface="Garamond" charset="0"/>
              </a:rPr>
              <a:t>p</a:t>
            </a:r>
            <a:r>
              <a:rPr lang="fr-FR" altLang="x-none" sz="2000" smtClean="0">
                <a:latin typeface="Garamond" charset="0"/>
                <a:ea typeface="Garamond" charset="0"/>
                <a:cs typeface="Garamond" charset="0"/>
              </a:rPr>
              <a:t>our </a:t>
            </a:r>
            <a:r>
              <a:rPr lang="fr-FR" altLang="x-none" sz="2000" dirty="0" smtClean="0">
                <a:latin typeface="Garamond" charset="0"/>
                <a:ea typeface="Garamond" charset="0"/>
                <a:cs typeface="Garamond" charset="0"/>
              </a:rPr>
              <a:t>une sphère</a:t>
            </a:r>
            <a:endParaRPr lang="fr-FR" altLang="x-none" sz="20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4941"/>
            <a:ext cx="2848820" cy="15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422400"/>
          </a:xfrm>
        </p:spPr>
        <p:txBody>
          <a:bodyPr/>
          <a:lstStyle/>
          <a:p>
            <a:pPr eaLnBrk="1" hangingPunct="1"/>
            <a:r>
              <a:rPr lang="de-DE" altLang="fr-FR" sz="3200" b="1" dirty="0" smtClean="0"/>
              <a:t>Invariant </a:t>
            </a:r>
            <a:r>
              <a:rPr lang="de-DE" altLang="fr-FR" sz="3200" b="1" dirty="0" err="1" smtClean="0"/>
              <a:t>topologique</a:t>
            </a:r>
            <a:endParaRPr lang="de-DE" altLang="fr-FR" sz="3200" b="1" dirty="0"/>
          </a:p>
        </p:txBody>
      </p:sp>
      <p:pic>
        <p:nvPicPr>
          <p:cNvPr id="99343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93" y="5179243"/>
            <a:ext cx="1028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67" y="2522215"/>
            <a:ext cx="2453828" cy="24538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316" y="5207229"/>
            <a:ext cx="1054100" cy="406400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1540"/>
            <a:ext cx="31194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24" y="2159229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48" y="1807473"/>
            <a:ext cx="2229817" cy="2229817"/>
          </a:xfrm>
          <a:prstGeom prst="rect">
            <a:avLst/>
          </a:prstGeom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422400"/>
          </a:xfrm>
        </p:spPr>
        <p:txBody>
          <a:bodyPr/>
          <a:lstStyle/>
          <a:p>
            <a:pPr eaLnBrk="1" hangingPunct="1"/>
            <a:r>
              <a:rPr lang="de-DE" altLang="fr-FR" sz="3200" b="1" dirty="0" err="1" smtClean="0"/>
              <a:t>Boulangerie</a:t>
            </a:r>
            <a:r>
              <a:rPr lang="de-DE" altLang="fr-FR" sz="3200" b="1" dirty="0" smtClean="0"/>
              <a:t> </a:t>
            </a:r>
            <a:r>
              <a:rPr lang="de-DE" altLang="fr-FR" sz="3200" b="1" dirty="0" err="1" smtClean="0"/>
              <a:t>topologique</a:t>
            </a:r>
            <a:endParaRPr lang="de-DE" altLang="fr-FR" sz="3200" b="1" dirty="0"/>
          </a:p>
        </p:txBody>
      </p:sp>
      <p:pic>
        <p:nvPicPr>
          <p:cNvPr id="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1540"/>
            <a:ext cx="31194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2240617" cy="2991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1" y="4005064"/>
            <a:ext cx="2585864" cy="1719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92" y="4037290"/>
            <a:ext cx="1870279" cy="18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787426" y="2564904"/>
            <a:ext cx="7570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66800" indent="-1066800"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sz="4200" dirty="0" smtClean="0">
                <a:solidFill>
                  <a:schemeClr val="tx2"/>
                </a:solidFill>
                <a:latin typeface="Garamond" charset="0"/>
                <a:ea typeface="Garamond" charset="0"/>
                <a:cs typeface="Garamond" charset="0"/>
              </a:rPr>
              <a:t>Ondes et phase géométrique</a:t>
            </a:r>
            <a:endParaRPr lang="de-DE" sz="42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e">
  <a:themeElements>
    <a:clrScheme name="Kant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10527</TotalTime>
  <Words>905</Words>
  <Application>Microsoft Macintosh PowerPoint</Application>
  <PresentationFormat>Présentation à l'écran (4:3)</PresentationFormat>
  <Paragraphs>154</Paragraphs>
  <Slides>28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Calibri</vt:lpstr>
      <vt:lpstr>DejaVu Sans</vt:lpstr>
      <vt:lpstr>Garamond</vt:lpstr>
      <vt:lpstr>Liberation Sans</vt:lpstr>
      <vt:lpstr>Times New Roman</vt:lpstr>
      <vt:lpstr>Wingdings</vt:lpstr>
      <vt:lpstr>Arial</vt:lpstr>
      <vt:lpstr>Standarddesign</vt:lpstr>
      <vt:lpstr>Kante</vt:lpstr>
      <vt:lpstr>Présentation PowerPoint</vt:lpstr>
      <vt:lpstr>Présentation PowerPoint</vt:lpstr>
      <vt:lpstr>Plan de la présentation</vt:lpstr>
      <vt:lpstr>Présentation PowerPoint</vt:lpstr>
      <vt:lpstr>Topologie, un domaine des mathématiques</vt:lpstr>
      <vt:lpstr>Topologie, un domaine des mathématiques</vt:lpstr>
      <vt:lpstr>Invariant topologique</vt:lpstr>
      <vt:lpstr>Boulangerie topologique</vt:lpstr>
      <vt:lpstr>Présentation PowerPoint</vt:lpstr>
      <vt:lpstr>Dualité onde-corpuscule</vt:lpstr>
      <vt:lpstr>Phase d‘une onde</vt:lpstr>
      <vt:lpstr>Phase géométrique</vt:lpstr>
      <vt:lpstr>Pendule de Foucault</vt:lpstr>
      <vt:lpstr>Pendule de Foucault et phase de Berry</vt:lpstr>
      <vt:lpstr>Autre exemple : la phase d‘Aharonov-Bohm</vt:lpstr>
      <vt:lpstr>Résumé : la phase géométrique</vt:lpstr>
      <vt:lpstr>Présentation PowerPoint</vt:lpstr>
      <vt:lpstr>Comment décrire les électrons d‘un solide ?</vt:lpstr>
      <vt:lpstr>Bandes d‘énergie dans les solides</vt:lpstr>
      <vt:lpstr>Isolants : courbure et nombre de Chern</vt:lpstr>
      <vt:lpstr>Mesures physiques</vt:lpstr>
      <vt:lpstr>Présentation PowerPoint</vt:lpstr>
      <vt:lpstr>Effet Hall classique (1878)</vt:lpstr>
      <vt:lpstr>Effet Hall quantique (1980)</vt:lpstr>
      <vt:lpstr>Interfaces entre phases topologiques</vt:lpstr>
      <vt:lpstr>Etats de bord et quantification du transport</vt:lpstr>
      <vt:lpstr>Isolants et supraconducteurs topologiques</vt:lpstr>
      <vt:lpstr>Conclusions</vt:lpstr>
    </vt:vector>
  </TitlesOfParts>
  <Company>Uni Duesseldorf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Coulomb interactions in mesoscopic systems</dc:title>
  <dc:creator>AG Egger</dc:creator>
  <cp:lastModifiedBy>Christophe Mora</cp:lastModifiedBy>
  <cp:revision>1311</cp:revision>
  <cp:lastPrinted>2017-05-18T09:55:19Z</cp:lastPrinted>
  <dcterms:created xsi:type="dcterms:W3CDTF">2002-12-21T08:45:12Z</dcterms:created>
  <dcterms:modified xsi:type="dcterms:W3CDTF">2021-10-27T20:51:04Z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